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9" r:id="rId1"/>
  </p:sldMasterIdLst>
  <p:notesMasterIdLst>
    <p:notesMasterId r:id="rId19"/>
  </p:notesMasterIdLst>
  <p:sldIdLst>
    <p:sldId id="256" r:id="rId2"/>
    <p:sldId id="259" r:id="rId3"/>
    <p:sldId id="276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5" r:id="rId14"/>
    <p:sldId id="274" r:id="rId15"/>
    <p:sldId id="272" r:id="rId16"/>
    <p:sldId id="273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35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6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EE2C8-7FF4-47FD-87A9-F4F8E3A0FFFE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0A060C-13DD-4D1F-AE4C-763BA4290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310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C5E80111-2E49-4662-90DF-451CEA1953BD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A1F85A6E-DEC3-4261-95D1-02734D67D98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34856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80111-2E49-4662-90DF-451CEA1953BD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85A6E-DEC3-4261-95D1-02734D67D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060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80111-2E49-4662-90DF-451CEA1953BD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85A6E-DEC3-4261-95D1-02734D67D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2540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80111-2E49-4662-90DF-451CEA1953BD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85A6E-DEC3-4261-95D1-02734D67D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846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80111-2E49-4662-90DF-451CEA1953BD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85A6E-DEC3-4261-95D1-02734D67D98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4786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80111-2E49-4662-90DF-451CEA1953BD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85A6E-DEC3-4261-95D1-02734D67D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006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80111-2E49-4662-90DF-451CEA1953BD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85A6E-DEC3-4261-95D1-02734D67D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184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80111-2E49-4662-90DF-451CEA1953BD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85A6E-DEC3-4261-95D1-02734D67D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517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80111-2E49-4662-90DF-451CEA1953BD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85A6E-DEC3-4261-95D1-02734D67D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117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80111-2E49-4662-90DF-451CEA1953BD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85A6E-DEC3-4261-95D1-02734D67D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464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80111-2E49-4662-90DF-451CEA1953BD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85A6E-DEC3-4261-95D1-02734D67D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378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C5E80111-2E49-4662-90DF-451CEA1953BD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A1F85A6E-DEC3-4261-95D1-02734D67D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448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Dynamic Demand Modeling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Population Dislocation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81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Restoration Resilience </a:t>
            </a:r>
            <a:br>
              <a:rPr lang="en-US" dirty="0" smtClean="0"/>
            </a:br>
            <a:r>
              <a:rPr lang="en-US" dirty="0" smtClean="0"/>
              <a:t>(single scenario, step-function return)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02" y="1919335"/>
            <a:ext cx="5801784" cy="435133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433" y="2115405"/>
            <a:ext cx="5365973" cy="415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7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Demand and Supply Satisfaction</a:t>
            </a:r>
            <a:br>
              <a:rPr lang="en-US" dirty="0" smtClean="0"/>
            </a:br>
            <a:r>
              <a:rPr lang="en-US" dirty="0" smtClean="0"/>
              <a:t>(single scenario)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"/>
          <a:stretch/>
        </p:blipFill>
        <p:spPr>
          <a:xfrm>
            <a:off x="651850" y="1919335"/>
            <a:ext cx="5635636" cy="4351338"/>
          </a:xfrm>
        </p:spPr>
      </p:pic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"/>
          <a:stretch/>
        </p:blipFill>
        <p:spPr>
          <a:xfrm>
            <a:off x="6287486" y="2043946"/>
            <a:ext cx="5495162" cy="422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65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Restoration Resilience </a:t>
            </a:r>
            <a:br>
              <a:rPr lang="en-US" dirty="0" smtClean="0"/>
            </a:br>
            <a:r>
              <a:rPr lang="en-US" dirty="0" smtClean="0"/>
              <a:t>(95</a:t>
            </a:r>
            <a:r>
              <a:rPr lang="en-US" baseline="30000" dirty="0" smtClean="0"/>
              <a:t>th</a:t>
            </a:r>
            <a:r>
              <a:rPr lang="en-US" dirty="0" smtClean="0"/>
              <a:t>–percentile scenarios)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02" y="1919335"/>
            <a:ext cx="5801784" cy="435133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433" y="2115405"/>
            <a:ext cx="5365972" cy="415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3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16" y="1236766"/>
            <a:ext cx="9131298" cy="570706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Resource Allocation</a:t>
            </a:r>
            <a:br>
              <a:rPr lang="en-US" dirty="0" smtClean="0"/>
            </a:br>
            <a:r>
              <a:rPr lang="en-US" dirty="0" smtClean="0"/>
              <a:t>(95</a:t>
            </a:r>
            <a:r>
              <a:rPr lang="en-US" baseline="30000" dirty="0" smtClean="0"/>
              <a:t>th</a:t>
            </a:r>
            <a:r>
              <a:rPr lang="en-US" dirty="0" smtClean="0"/>
              <a:t>–percentile scenarios)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96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Restoration Resilience </a:t>
            </a:r>
            <a:br>
              <a:rPr lang="en-US" dirty="0" smtClean="0"/>
            </a:br>
            <a:r>
              <a:rPr lang="en-US" dirty="0" smtClean="0"/>
              <a:t>(95</a:t>
            </a:r>
            <a:r>
              <a:rPr lang="en-US" baseline="30000" dirty="0" smtClean="0"/>
              <a:t>th</a:t>
            </a:r>
            <a:r>
              <a:rPr lang="en-US" dirty="0" smtClean="0"/>
              <a:t>–percentile scenarios)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8"/>
          <a:stretch/>
        </p:blipFill>
        <p:spPr>
          <a:xfrm>
            <a:off x="0" y="2027219"/>
            <a:ext cx="12705279" cy="4120083"/>
          </a:xfrm>
        </p:spPr>
      </p:pic>
    </p:spTree>
    <p:extLst>
      <p:ext uri="{BB962C8B-B14F-4D97-AF65-F5344CB8AC3E}">
        <p14:creationId xmlns:p14="http://schemas.microsoft.com/office/powerpoint/2010/main" val="343404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8"/>
          <a:stretch/>
        </p:blipFill>
        <p:spPr>
          <a:xfrm>
            <a:off x="298764" y="1562871"/>
            <a:ext cx="11364658" cy="488319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Relative Performance</a:t>
            </a:r>
            <a:br>
              <a:rPr lang="en-US" dirty="0" smtClean="0"/>
            </a:br>
            <a:r>
              <a:rPr lang="en-US" dirty="0" smtClean="0"/>
              <a:t>(95</a:t>
            </a:r>
            <a:r>
              <a:rPr lang="en-US" baseline="30000" dirty="0" smtClean="0"/>
              <a:t>th</a:t>
            </a:r>
            <a:r>
              <a:rPr lang="en-US" dirty="0" smtClean="0"/>
              <a:t>–percentile scenarios)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68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8" r="6966" b="3668"/>
          <a:stretch/>
        </p:blipFill>
        <p:spPr>
          <a:xfrm>
            <a:off x="1457607" y="1227286"/>
            <a:ext cx="8148120" cy="563071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Resource Allocation</a:t>
            </a:r>
            <a:br>
              <a:rPr lang="en-US" dirty="0" smtClean="0"/>
            </a:br>
            <a:r>
              <a:rPr lang="en-US" dirty="0" smtClean="0"/>
              <a:t>(95</a:t>
            </a:r>
            <a:r>
              <a:rPr lang="en-US" baseline="30000" dirty="0" smtClean="0"/>
              <a:t>th</a:t>
            </a:r>
            <a:r>
              <a:rPr lang="en-US" dirty="0" smtClean="0"/>
              <a:t>–percentile scenarios)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06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Resource Allocation Gap</a:t>
            </a:r>
            <a:br>
              <a:rPr lang="en-US" dirty="0" smtClean="0"/>
            </a:br>
            <a:r>
              <a:rPr lang="en-US" dirty="0" smtClean="0"/>
              <a:t>(95</a:t>
            </a:r>
            <a:r>
              <a:rPr lang="en-US" baseline="30000" dirty="0" smtClean="0"/>
              <a:t>th</a:t>
            </a:r>
            <a:r>
              <a:rPr lang="en-US" dirty="0" smtClean="0"/>
              <a:t>–percentile scenarios)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9330"/>
            <a:ext cx="12161820" cy="4339988"/>
          </a:xfrm>
        </p:spPr>
      </p:pic>
    </p:spTree>
    <p:extLst>
      <p:ext uri="{BB962C8B-B14F-4D97-AF65-F5344CB8AC3E}">
        <p14:creationId xmlns:p14="http://schemas.microsoft.com/office/powerpoint/2010/main" val="203582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518" y="787652"/>
            <a:ext cx="9335116" cy="591191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510" y="365760"/>
            <a:ext cx="9692640" cy="1325562"/>
          </a:xfrm>
        </p:spPr>
        <p:txBody>
          <a:bodyPr/>
          <a:lstStyle/>
          <a:p>
            <a:r>
              <a:rPr lang="en-US" dirty="0" smtClean="0"/>
              <a:t>Flowchart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4510" y="1691322"/>
            <a:ext cx="25683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each census tract</a:t>
            </a:r>
          </a:p>
          <a:p>
            <a:r>
              <a:rPr lang="en-US" dirty="0" smtClean="0"/>
              <a:t>(red comments are</a:t>
            </a:r>
          </a:p>
          <a:p>
            <a:r>
              <a:rPr lang="en-US" dirty="0" smtClean="0"/>
              <a:t> current data issues </a:t>
            </a:r>
          </a:p>
          <a:p>
            <a:r>
              <a:rPr lang="en-US" dirty="0" smtClean="0"/>
              <a:t>or model ambiguities).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92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Flowchart (Core)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73" y="1691322"/>
            <a:ext cx="9921704" cy="5136694"/>
          </a:xfrm>
        </p:spPr>
      </p:pic>
    </p:spTree>
    <p:extLst>
      <p:ext uri="{BB962C8B-B14F-4D97-AF65-F5344CB8AC3E}">
        <p14:creationId xmlns:p14="http://schemas.microsoft.com/office/powerpoint/2010/main" val="194111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Dislocation models are based on </a:t>
            </a:r>
            <a:r>
              <a:rPr lang="en-US" dirty="0" smtClean="0"/>
              <a:t>Lumberton data </a:t>
            </a:r>
            <a:r>
              <a:rPr lang="en-US" dirty="0"/>
              <a:t>and we use them for </a:t>
            </a:r>
            <a:r>
              <a:rPr lang="en-US" dirty="0" smtClean="0"/>
              <a:t>Shelby County.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Dislocation models are based on hurricane data and we use them for seismic events.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Dislocation models are for individual households and we use them on the census-tract level.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Dislocation models have low prediction power.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49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Demand trends </a:t>
            </a:r>
            <a:br>
              <a:rPr lang="en-US" dirty="0" smtClean="0"/>
            </a:br>
            <a:r>
              <a:rPr lang="en-US" dirty="0" smtClean="0"/>
              <a:t>(power net, step-function)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335" y="1637499"/>
            <a:ext cx="7070756" cy="5220501"/>
          </a:xfrm>
        </p:spPr>
      </p:pic>
    </p:spTree>
    <p:extLst>
      <p:ext uri="{BB962C8B-B14F-4D97-AF65-F5344CB8AC3E}">
        <p14:creationId xmlns:p14="http://schemas.microsoft.com/office/powerpoint/2010/main" val="392250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Demand trends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power net, step-function)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937" y="1637499"/>
            <a:ext cx="6919551" cy="5220501"/>
          </a:xfrm>
        </p:spPr>
      </p:pic>
    </p:spTree>
    <p:extLst>
      <p:ext uri="{BB962C8B-B14F-4D97-AF65-F5344CB8AC3E}">
        <p14:creationId xmlns:p14="http://schemas.microsoft.com/office/powerpoint/2010/main" val="381328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Demand trends </a:t>
            </a:r>
            <a:br>
              <a:rPr lang="en-US" dirty="0" smtClean="0"/>
            </a:br>
            <a:r>
              <a:rPr lang="en-US" dirty="0" smtClean="0"/>
              <a:t>(power net, linear)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335" y="1647446"/>
            <a:ext cx="7070756" cy="5200606"/>
          </a:xfrm>
        </p:spPr>
      </p:pic>
    </p:spTree>
    <p:extLst>
      <p:ext uri="{BB962C8B-B14F-4D97-AF65-F5344CB8AC3E}">
        <p14:creationId xmlns:p14="http://schemas.microsoft.com/office/powerpoint/2010/main" val="2490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Demand trends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power net, </a:t>
            </a:r>
            <a:r>
              <a:rPr lang="en-US" dirty="0" smtClean="0"/>
              <a:t>linear)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937" y="1637499"/>
            <a:ext cx="6919551" cy="5220500"/>
          </a:xfrm>
        </p:spPr>
      </p:pic>
    </p:spTree>
    <p:extLst>
      <p:ext uri="{BB962C8B-B14F-4D97-AF65-F5344CB8AC3E}">
        <p14:creationId xmlns:p14="http://schemas.microsoft.com/office/powerpoint/2010/main" val="82819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Population Trend </a:t>
            </a:r>
            <a:br>
              <a:rPr lang="en-US" dirty="0" smtClean="0"/>
            </a:br>
            <a:r>
              <a:rPr lang="en-US" dirty="0" smtClean="0"/>
              <a:t>(single scenario, step-function return)</a:t>
            </a:r>
            <a:endParaRPr lang="en-US" dirty="0"/>
          </a:p>
        </p:txBody>
      </p:sp>
      <p:pic>
        <p:nvPicPr>
          <p:cNvPr id="4" name="disloc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1873" y="2027976"/>
            <a:ext cx="7735887" cy="4351338"/>
          </a:xfrm>
        </p:spPr>
      </p:pic>
      <p:sp>
        <p:nvSpPr>
          <p:cNvPr id="5" name="TextBox 4"/>
          <p:cNvSpPr txBox="1"/>
          <p:nvPr/>
        </p:nvSpPr>
        <p:spPr>
          <a:xfrm>
            <a:off x="1261872" y="2027975"/>
            <a:ext cx="38986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Assuming that each time step is one week.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Initial dislocation probability across tracts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Range = 0.18 - 0.99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Mean = 0.61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Std. dev. = 0.19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Dislocation time across tracts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Range = 2.28- 42.38 weeks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Mean </a:t>
            </a:r>
            <a:r>
              <a:rPr lang="en-US" dirty="0"/>
              <a:t>= </a:t>
            </a:r>
            <a:r>
              <a:rPr lang="en-US" dirty="0" smtClean="0"/>
              <a:t>7.75 weeks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Std. dev. = </a:t>
            </a:r>
            <a:r>
              <a:rPr lang="en-US" dirty="0" smtClean="0"/>
              <a:t>6.48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22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886</TotalTime>
  <Words>157</Words>
  <Application>Microsoft Office PowerPoint</Application>
  <PresentationFormat>Widescreen</PresentationFormat>
  <Paragraphs>37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Century Schoolbook</vt:lpstr>
      <vt:lpstr>Wingdings 2</vt:lpstr>
      <vt:lpstr>View</vt:lpstr>
      <vt:lpstr>Dynamic Demand Modeling</vt:lpstr>
      <vt:lpstr>Flowchart</vt:lpstr>
      <vt:lpstr>Flowchart (Core)</vt:lpstr>
      <vt:lpstr>Main issues</vt:lpstr>
      <vt:lpstr>Demand trends  (power net, step-function)</vt:lpstr>
      <vt:lpstr>Demand trends (power net, step-function)</vt:lpstr>
      <vt:lpstr>Demand trends  (power net, linear)</vt:lpstr>
      <vt:lpstr>Demand trends (power net, linear)</vt:lpstr>
      <vt:lpstr>Population Trend  (single scenario, step-function return)</vt:lpstr>
      <vt:lpstr>Restoration Resilience  (single scenario, step-function return)</vt:lpstr>
      <vt:lpstr>Demand and Supply Satisfaction (single scenario)</vt:lpstr>
      <vt:lpstr>Restoration Resilience  (95th–percentile scenarios)</vt:lpstr>
      <vt:lpstr>Resource Allocation (95th–percentile scenarios)</vt:lpstr>
      <vt:lpstr>Restoration Resilience  (95th–percentile scenarios)</vt:lpstr>
      <vt:lpstr>Relative Performance (95th–percentile scenarios)</vt:lpstr>
      <vt:lpstr>Resource Allocation (95th–percentile scenarios)</vt:lpstr>
      <vt:lpstr>Resource Allocation Gap (95th–percentile scenarios)</vt:lpstr>
    </vt:vector>
  </TitlesOfParts>
  <Company>Rice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Auctions</dc:title>
  <dc:creator>Hesam Talebiyan</dc:creator>
  <cp:lastModifiedBy>Hesam Talebiyan</cp:lastModifiedBy>
  <cp:revision>53</cp:revision>
  <dcterms:created xsi:type="dcterms:W3CDTF">2019-07-16T16:23:57Z</dcterms:created>
  <dcterms:modified xsi:type="dcterms:W3CDTF">2020-11-01T01:05:07Z</dcterms:modified>
</cp:coreProperties>
</file>